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Shukla" initials="GS" lastIdx="1" clrIdx="0">
    <p:extLst>
      <p:ext uri="{19B8F6BF-5375-455C-9EA6-DF929625EA0E}">
        <p15:presenceInfo xmlns:p15="http://schemas.microsoft.com/office/powerpoint/2012/main" userId="abd2786fbcc6df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0" d="100"/>
          <a:sy n="80"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353992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118880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22047A-9F1A-4185-8B64-E9DFF60AD95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7729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2586689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22047A-9F1A-4185-8B64-E9DFF60AD95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5904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3200275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182681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1084157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2506531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B2BED-E9BB-4EF4-BC4F-5E3E343AC200}" type="datetimeFigureOut">
              <a:rPr lang="en-IN" smtClean="0"/>
              <a:t>04-08-2025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2148289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304133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EB2BED-E9BB-4EF4-BC4F-5E3E343AC200}" type="datetimeFigureOut">
              <a:rPr lang="en-IN" smtClean="0"/>
              <a:t>04-08-2025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3642938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EB2BED-E9BB-4EF4-BC4F-5E3E343AC200}" type="datetimeFigureOut">
              <a:rPr lang="en-IN" smtClean="0"/>
              <a:t>04-08-2025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3861619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B2BED-E9BB-4EF4-BC4F-5E3E343AC200}" type="datetimeFigureOut">
              <a:rPr lang="en-IN" smtClean="0"/>
              <a:t>04-08-2025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245260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189879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B2BED-E9BB-4EF4-BC4F-5E3E343AC200}" type="datetimeFigureOut">
              <a:rPr lang="en-IN" smtClean="0"/>
              <a:t>04-08-2025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322047A-9F1A-4185-8B64-E9DFF60AD957}" type="slidenum">
              <a:rPr lang="en-IN" smtClean="0"/>
              <a:t>‹#›</a:t>
            </a:fld>
            <a:endParaRPr lang="en-IN"/>
          </a:p>
        </p:txBody>
      </p:sp>
    </p:spTree>
    <p:extLst>
      <p:ext uri="{BB962C8B-B14F-4D97-AF65-F5344CB8AC3E}">
        <p14:creationId xmlns:p14="http://schemas.microsoft.com/office/powerpoint/2010/main" val="1697839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1EB2BED-E9BB-4EF4-BC4F-5E3E343AC200}" type="datetimeFigureOut">
              <a:rPr lang="en-IN" smtClean="0"/>
              <a:t>04-08-2025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322047A-9F1A-4185-8B64-E9DFF60AD957}" type="slidenum">
              <a:rPr lang="en-IN" smtClean="0"/>
              <a:t>‹#›</a:t>
            </a:fld>
            <a:endParaRPr lang="en-IN"/>
          </a:p>
        </p:txBody>
      </p:sp>
    </p:spTree>
    <p:extLst>
      <p:ext uri="{BB962C8B-B14F-4D97-AF65-F5344CB8AC3E}">
        <p14:creationId xmlns:p14="http://schemas.microsoft.com/office/powerpoint/2010/main" val="277875926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2EE2-76E3-B740-2E0C-EE115700783F}"/>
              </a:ext>
            </a:extLst>
          </p:cNvPr>
          <p:cNvSpPr>
            <a:spLocks noGrp="1"/>
          </p:cNvSpPr>
          <p:nvPr>
            <p:ph type="ctrTitle"/>
          </p:nvPr>
        </p:nvSpPr>
        <p:spPr/>
        <p:txBody>
          <a:bodyPr/>
          <a:lstStyle/>
          <a:p>
            <a:r>
              <a:rPr lang="en-IN" u="sng" dirty="0"/>
              <a:t>CAPSTONE PROJECT</a:t>
            </a:r>
          </a:p>
        </p:txBody>
      </p:sp>
      <p:sp>
        <p:nvSpPr>
          <p:cNvPr id="3" name="Subtitle 2">
            <a:extLst>
              <a:ext uri="{FF2B5EF4-FFF2-40B4-BE49-F238E27FC236}">
                <a16:creationId xmlns:a16="http://schemas.microsoft.com/office/drawing/2014/main" id="{42C28067-7C1A-2B27-807C-870779928810}"/>
              </a:ext>
            </a:extLst>
          </p:cNvPr>
          <p:cNvSpPr>
            <a:spLocks noGrp="1"/>
          </p:cNvSpPr>
          <p:nvPr>
            <p:ph type="subTitle" idx="1"/>
          </p:nvPr>
        </p:nvSpPr>
        <p:spPr/>
        <p:txBody>
          <a:bodyPr>
            <a:normAutofit/>
          </a:bodyPr>
          <a:lstStyle/>
          <a:p>
            <a:r>
              <a:rPr lang="en-IN" sz="2000" b="1" dirty="0"/>
              <a:t>Movie rental analysis</a:t>
            </a:r>
          </a:p>
        </p:txBody>
      </p:sp>
    </p:spTree>
    <p:extLst>
      <p:ext uri="{BB962C8B-B14F-4D97-AF65-F5344CB8AC3E}">
        <p14:creationId xmlns:p14="http://schemas.microsoft.com/office/powerpoint/2010/main" val="152507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86984-6E7F-65DC-C79F-471CF9130664}"/>
              </a:ext>
            </a:extLst>
          </p:cNvPr>
          <p:cNvPicPr>
            <a:picLocks noChangeAspect="1"/>
          </p:cNvPicPr>
          <p:nvPr/>
        </p:nvPicPr>
        <p:blipFill>
          <a:blip r:embed="rId2"/>
          <a:stretch>
            <a:fillRect/>
          </a:stretch>
        </p:blipFill>
        <p:spPr>
          <a:xfrm>
            <a:off x="1771275" y="719855"/>
            <a:ext cx="9851974" cy="5878908"/>
          </a:xfrm>
          <a:prstGeom prst="rect">
            <a:avLst/>
          </a:prstGeom>
        </p:spPr>
      </p:pic>
    </p:spTree>
    <p:extLst>
      <p:ext uri="{BB962C8B-B14F-4D97-AF65-F5344CB8AC3E}">
        <p14:creationId xmlns:p14="http://schemas.microsoft.com/office/powerpoint/2010/main" val="2550050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B8F05-A3A1-FFB7-3FAB-7D97B2412F2D}"/>
              </a:ext>
            </a:extLst>
          </p:cNvPr>
          <p:cNvPicPr>
            <a:picLocks noChangeAspect="1"/>
          </p:cNvPicPr>
          <p:nvPr/>
        </p:nvPicPr>
        <p:blipFill>
          <a:blip r:embed="rId2"/>
          <a:stretch>
            <a:fillRect/>
          </a:stretch>
        </p:blipFill>
        <p:spPr>
          <a:xfrm>
            <a:off x="1640709" y="681752"/>
            <a:ext cx="10001393" cy="5841596"/>
          </a:xfrm>
          <a:prstGeom prst="rect">
            <a:avLst/>
          </a:prstGeom>
        </p:spPr>
      </p:pic>
    </p:spTree>
    <p:extLst>
      <p:ext uri="{BB962C8B-B14F-4D97-AF65-F5344CB8AC3E}">
        <p14:creationId xmlns:p14="http://schemas.microsoft.com/office/powerpoint/2010/main" val="311874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73EFE-AC15-65ED-14AE-2B535E3150D0}"/>
              </a:ext>
            </a:extLst>
          </p:cNvPr>
          <p:cNvPicPr>
            <a:picLocks noChangeAspect="1"/>
          </p:cNvPicPr>
          <p:nvPr/>
        </p:nvPicPr>
        <p:blipFill>
          <a:blip r:embed="rId2"/>
          <a:stretch>
            <a:fillRect/>
          </a:stretch>
        </p:blipFill>
        <p:spPr>
          <a:xfrm>
            <a:off x="1574276" y="716045"/>
            <a:ext cx="10312924" cy="5863864"/>
          </a:xfrm>
          <a:prstGeom prst="rect">
            <a:avLst/>
          </a:prstGeom>
        </p:spPr>
      </p:pic>
    </p:spTree>
    <p:extLst>
      <p:ext uri="{BB962C8B-B14F-4D97-AF65-F5344CB8AC3E}">
        <p14:creationId xmlns:p14="http://schemas.microsoft.com/office/powerpoint/2010/main" val="71179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A6CC4-242D-CBFF-9271-8723FBD8DB7C}"/>
              </a:ext>
            </a:extLst>
          </p:cNvPr>
          <p:cNvPicPr>
            <a:picLocks noChangeAspect="1"/>
          </p:cNvPicPr>
          <p:nvPr/>
        </p:nvPicPr>
        <p:blipFill>
          <a:blip r:embed="rId2"/>
          <a:stretch>
            <a:fillRect/>
          </a:stretch>
        </p:blipFill>
        <p:spPr>
          <a:xfrm>
            <a:off x="1634103" y="754148"/>
            <a:ext cx="10073988" cy="5816334"/>
          </a:xfrm>
          <a:prstGeom prst="rect">
            <a:avLst/>
          </a:prstGeom>
        </p:spPr>
      </p:pic>
    </p:spTree>
    <p:extLst>
      <p:ext uri="{BB962C8B-B14F-4D97-AF65-F5344CB8AC3E}">
        <p14:creationId xmlns:p14="http://schemas.microsoft.com/office/powerpoint/2010/main" val="2404572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9C805-7B8B-8ED3-E85A-5EC2E6364A92}"/>
              </a:ext>
            </a:extLst>
          </p:cNvPr>
          <p:cNvPicPr>
            <a:picLocks noChangeAspect="1"/>
          </p:cNvPicPr>
          <p:nvPr/>
        </p:nvPicPr>
        <p:blipFill>
          <a:blip r:embed="rId2"/>
          <a:stretch>
            <a:fillRect/>
          </a:stretch>
        </p:blipFill>
        <p:spPr>
          <a:xfrm>
            <a:off x="1790327" y="738906"/>
            <a:ext cx="9917764" cy="5784441"/>
          </a:xfrm>
          <a:prstGeom prst="rect">
            <a:avLst/>
          </a:prstGeom>
        </p:spPr>
      </p:pic>
    </p:spTree>
    <p:extLst>
      <p:ext uri="{BB962C8B-B14F-4D97-AF65-F5344CB8AC3E}">
        <p14:creationId xmlns:p14="http://schemas.microsoft.com/office/powerpoint/2010/main" val="199677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BB2EAB-60AA-E293-8C1E-0147331F58B8}"/>
              </a:ext>
            </a:extLst>
          </p:cNvPr>
          <p:cNvPicPr>
            <a:picLocks noChangeAspect="1"/>
          </p:cNvPicPr>
          <p:nvPr/>
        </p:nvPicPr>
        <p:blipFill>
          <a:blip r:embed="rId2"/>
          <a:stretch>
            <a:fillRect/>
          </a:stretch>
        </p:blipFill>
        <p:spPr>
          <a:xfrm>
            <a:off x="1759843" y="658889"/>
            <a:ext cx="9948247" cy="5968153"/>
          </a:xfrm>
          <a:prstGeom prst="rect">
            <a:avLst/>
          </a:prstGeom>
        </p:spPr>
      </p:pic>
    </p:spTree>
    <p:extLst>
      <p:ext uri="{BB962C8B-B14F-4D97-AF65-F5344CB8AC3E}">
        <p14:creationId xmlns:p14="http://schemas.microsoft.com/office/powerpoint/2010/main" val="322166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E85F9-DC4B-7B2E-2428-83CDF9E70EDD}"/>
              </a:ext>
            </a:extLst>
          </p:cNvPr>
          <p:cNvPicPr>
            <a:picLocks noChangeAspect="1"/>
          </p:cNvPicPr>
          <p:nvPr/>
        </p:nvPicPr>
        <p:blipFill>
          <a:blip r:embed="rId2"/>
          <a:stretch>
            <a:fillRect/>
          </a:stretch>
        </p:blipFill>
        <p:spPr>
          <a:xfrm>
            <a:off x="1150071" y="424207"/>
            <a:ext cx="10482606" cy="5967166"/>
          </a:xfrm>
          <a:prstGeom prst="rect">
            <a:avLst/>
          </a:prstGeom>
        </p:spPr>
      </p:pic>
    </p:spTree>
    <p:extLst>
      <p:ext uri="{BB962C8B-B14F-4D97-AF65-F5344CB8AC3E}">
        <p14:creationId xmlns:p14="http://schemas.microsoft.com/office/powerpoint/2010/main" val="319968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5AE30-74D0-D758-5993-02BF62914216}"/>
              </a:ext>
            </a:extLst>
          </p:cNvPr>
          <p:cNvPicPr>
            <a:picLocks noChangeAspect="1"/>
          </p:cNvPicPr>
          <p:nvPr/>
        </p:nvPicPr>
        <p:blipFill>
          <a:blip r:embed="rId2"/>
          <a:stretch>
            <a:fillRect/>
          </a:stretch>
        </p:blipFill>
        <p:spPr>
          <a:xfrm>
            <a:off x="1611241" y="742716"/>
            <a:ext cx="10096850" cy="5827765"/>
          </a:xfrm>
          <a:prstGeom prst="rect">
            <a:avLst/>
          </a:prstGeom>
        </p:spPr>
      </p:pic>
    </p:spTree>
    <p:extLst>
      <p:ext uri="{BB962C8B-B14F-4D97-AF65-F5344CB8AC3E}">
        <p14:creationId xmlns:p14="http://schemas.microsoft.com/office/powerpoint/2010/main" val="391712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811E4-8F15-F66A-E5F9-0CE37AD83C23}"/>
              </a:ext>
            </a:extLst>
          </p:cNvPr>
          <p:cNvPicPr>
            <a:picLocks noChangeAspect="1"/>
          </p:cNvPicPr>
          <p:nvPr/>
        </p:nvPicPr>
        <p:blipFill>
          <a:blip r:embed="rId2"/>
          <a:stretch>
            <a:fillRect/>
          </a:stretch>
        </p:blipFill>
        <p:spPr>
          <a:xfrm>
            <a:off x="1630837" y="685562"/>
            <a:ext cx="10077254" cy="5818933"/>
          </a:xfrm>
          <a:prstGeom prst="rect">
            <a:avLst/>
          </a:prstGeom>
        </p:spPr>
      </p:pic>
    </p:spTree>
    <p:extLst>
      <p:ext uri="{BB962C8B-B14F-4D97-AF65-F5344CB8AC3E}">
        <p14:creationId xmlns:p14="http://schemas.microsoft.com/office/powerpoint/2010/main" val="496999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E62AB-7AC7-1D60-9C4D-A0A2CAAA2827}"/>
              </a:ext>
            </a:extLst>
          </p:cNvPr>
          <p:cNvPicPr>
            <a:picLocks noChangeAspect="1"/>
          </p:cNvPicPr>
          <p:nvPr/>
        </p:nvPicPr>
        <p:blipFill>
          <a:blip r:embed="rId2"/>
          <a:stretch>
            <a:fillRect/>
          </a:stretch>
        </p:blipFill>
        <p:spPr>
          <a:xfrm>
            <a:off x="880823" y="461913"/>
            <a:ext cx="10817841" cy="6023728"/>
          </a:xfrm>
          <a:prstGeom prst="rect">
            <a:avLst/>
          </a:prstGeom>
        </p:spPr>
      </p:pic>
    </p:spTree>
    <p:extLst>
      <p:ext uri="{BB962C8B-B14F-4D97-AF65-F5344CB8AC3E}">
        <p14:creationId xmlns:p14="http://schemas.microsoft.com/office/powerpoint/2010/main" val="146148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0DFF-BD86-71B1-811D-8E498694F593}"/>
              </a:ext>
            </a:extLst>
          </p:cNvPr>
          <p:cNvSpPr>
            <a:spLocks noGrp="1"/>
          </p:cNvSpPr>
          <p:nvPr>
            <p:ph type="title"/>
          </p:nvPr>
        </p:nvSpPr>
        <p:spPr/>
        <p:txBody>
          <a:bodyPr/>
          <a:lstStyle/>
          <a:p>
            <a:r>
              <a:rPr lang="en-IN" dirty="0"/>
              <a:t>PUBLICATION</a:t>
            </a:r>
          </a:p>
        </p:txBody>
      </p:sp>
      <p:sp>
        <p:nvSpPr>
          <p:cNvPr id="3" name="Rectangle: Rounded Corners 2">
            <a:extLst>
              <a:ext uri="{FF2B5EF4-FFF2-40B4-BE49-F238E27FC236}">
                <a16:creationId xmlns:a16="http://schemas.microsoft.com/office/drawing/2014/main" id="{DDE16589-C503-1E30-F675-338F5CA86432}"/>
              </a:ext>
            </a:extLst>
          </p:cNvPr>
          <p:cNvSpPr/>
          <p:nvPr/>
        </p:nvSpPr>
        <p:spPr>
          <a:xfrm>
            <a:off x="914399" y="2244758"/>
            <a:ext cx="4100660" cy="5271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Customer &amp; Sales Analysis </a:t>
            </a:r>
          </a:p>
        </p:txBody>
      </p:sp>
      <p:sp>
        <p:nvSpPr>
          <p:cNvPr id="4" name="Rectangle: Rounded Corners 3">
            <a:extLst>
              <a:ext uri="{FF2B5EF4-FFF2-40B4-BE49-F238E27FC236}">
                <a16:creationId xmlns:a16="http://schemas.microsoft.com/office/drawing/2014/main" id="{DA833138-927A-DD75-911B-D305780846CA}"/>
              </a:ext>
            </a:extLst>
          </p:cNvPr>
          <p:cNvSpPr/>
          <p:nvPr/>
        </p:nvSpPr>
        <p:spPr>
          <a:xfrm>
            <a:off x="914399" y="5029594"/>
            <a:ext cx="4100660" cy="5271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Inventory &amp; Film Analysis </a:t>
            </a:r>
          </a:p>
        </p:txBody>
      </p:sp>
      <p:sp>
        <p:nvSpPr>
          <p:cNvPr id="10" name="Rectangle: Rounded Corners 9">
            <a:extLst>
              <a:ext uri="{FF2B5EF4-FFF2-40B4-BE49-F238E27FC236}">
                <a16:creationId xmlns:a16="http://schemas.microsoft.com/office/drawing/2014/main" id="{2373D2F2-2823-DB40-51E5-87732DC05B63}"/>
              </a:ext>
            </a:extLst>
          </p:cNvPr>
          <p:cNvSpPr/>
          <p:nvPr/>
        </p:nvSpPr>
        <p:spPr>
          <a:xfrm>
            <a:off x="5440034" y="1583703"/>
            <a:ext cx="6428312" cy="20550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This analyzes customer behavior and sales performance in a movie rental business using real transactional data. Key insights reveal popular film categories among customers, identify high-value customers based on rental spending, and uncover peak rental days by store location. Additionally, the study evaluates inventory utilization and rental durations to understand demand patterns. These findings offer actionable strategies for optimizing inventory, targeting promotions, and improving customer engagement—ultimately driving more efficient operations and informed decision-making in the movie rental industry.</a:t>
            </a:r>
            <a:endParaRPr lang="en-IN" sz="1300" dirty="0"/>
          </a:p>
        </p:txBody>
      </p:sp>
      <p:sp>
        <p:nvSpPr>
          <p:cNvPr id="13" name="Rectangle: Rounded Corners 12">
            <a:extLst>
              <a:ext uri="{FF2B5EF4-FFF2-40B4-BE49-F238E27FC236}">
                <a16:creationId xmlns:a16="http://schemas.microsoft.com/office/drawing/2014/main" id="{E70D5B75-0196-959D-242D-65263A4199D9}"/>
              </a:ext>
            </a:extLst>
          </p:cNvPr>
          <p:cNvSpPr/>
          <p:nvPr/>
        </p:nvSpPr>
        <p:spPr>
          <a:xfrm>
            <a:off x="5440034" y="4496586"/>
            <a:ext cx="6428312" cy="19419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This segment are focuses on analyzing film inventory usage and genre performance within a movie rental business. The study highlights the most demanded film categories by customers and examines how inventory availability affects overall rental revenue. Patterns in inventory turnover and usage reveal optimal stock levels and underperforming titles. These insights assist in making data-driven decisions for inventory planning, maximizing rental potential, and aligning film offerings with customer preferences.</a:t>
            </a:r>
            <a:endParaRPr lang="en-IN" sz="1300" dirty="0"/>
          </a:p>
        </p:txBody>
      </p:sp>
    </p:spTree>
    <p:extLst>
      <p:ext uri="{BB962C8B-B14F-4D97-AF65-F5344CB8AC3E}">
        <p14:creationId xmlns:p14="http://schemas.microsoft.com/office/powerpoint/2010/main" val="154977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7EA34-696C-D015-3508-C4E3B184F65C}"/>
              </a:ext>
            </a:extLst>
          </p:cNvPr>
          <p:cNvPicPr>
            <a:picLocks noChangeAspect="1"/>
          </p:cNvPicPr>
          <p:nvPr/>
        </p:nvPicPr>
        <p:blipFill>
          <a:blip r:embed="rId2"/>
          <a:stretch>
            <a:fillRect/>
          </a:stretch>
        </p:blipFill>
        <p:spPr>
          <a:xfrm>
            <a:off x="1611984" y="634815"/>
            <a:ext cx="10105534" cy="5916814"/>
          </a:xfrm>
          <a:prstGeom prst="rect">
            <a:avLst/>
          </a:prstGeom>
        </p:spPr>
      </p:pic>
    </p:spTree>
    <p:extLst>
      <p:ext uri="{BB962C8B-B14F-4D97-AF65-F5344CB8AC3E}">
        <p14:creationId xmlns:p14="http://schemas.microsoft.com/office/powerpoint/2010/main" val="2598374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C3335-1982-0B9D-F09C-896D1AD40671}"/>
              </a:ext>
            </a:extLst>
          </p:cNvPr>
          <p:cNvPicPr>
            <a:picLocks noChangeAspect="1"/>
          </p:cNvPicPr>
          <p:nvPr/>
        </p:nvPicPr>
        <p:blipFill>
          <a:blip r:embed="rId2"/>
          <a:stretch>
            <a:fillRect/>
          </a:stretch>
        </p:blipFill>
        <p:spPr>
          <a:xfrm>
            <a:off x="1630837" y="757958"/>
            <a:ext cx="10048973" cy="5689976"/>
          </a:xfrm>
          <a:prstGeom prst="rect">
            <a:avLst/>
          </a:prstGeom>
        </p:spPr>
      </p:pic>
    </p:spTree>
    <p:extLst>
      <p:ext uri="{BB962C8B-B14F-4D97-AF65-F5344CB8AC3E}">
        <p14:creationId xmlns:p14="http://schemas.microsoft.com/office/powerpoint/2010/main" val="183727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BF0F2-BA06-32E7-3793-4EC069531FEE}"/>
              </a:ext>
            </a:extLst>
          </p:cNvPr>
          <p:cNvPicPr>
            <a:picLocks noChangeAspect="1"/>
          </p:cNvPicPr>
          <p:nvPr/>
        </p:nvPicPr>
        <p:blipFill>
          <a:blip r:embed="rId2"/>
          <a:stretch>
            <a:fillRect/>
          </a:stretch>
        </p:blipFill>
        <p:spPr>
          <a:xfrm>
            <a:off x="1659119" y="678730"/>
            <a:ext cx="10048972" cy="5769204"/>
          </a:xfrm>
          <a:prstGeom prst="rect">
            <a:avLst/>
          </a:prstGeom>
        </p:spPr>
      </p:pic>
    </p:spTree>
    <p:extLst>
      <p:ext uri="{BB962C8B-B14F-4D97-AF65-F5344CB8AC3E}">
        <p14:creationId xmlns:p14="http://schemas.microsoft.com/office/powerpoint/2010/main" val="1285081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70E37E-1D1B-09AC-2C9E-D4A302C400DA}"/>
              </a:ext>
            </a:extLst>
          </p:cNvPr>
          <p:cNvPicPr>
            <a:picLocks noChangeAspect="1"/>
          </p:cNvPicPr>
          <p:nvPr/>
        </p:nvPicPr>
        <p:blipFill>
          <a:blip r:embed="rId2"/>
          <a:stretch>
            <a:fillRect/>
          </a:stretch>
        </p:blipFill>
        <p:spPr>
          <a:xfrm>
            <a:off x="1696826" y="688157"/>
            <a:ext cx="9813302" cy="5778631"/>
          </a:xfrm>
          <a:prstGeom prst="rect">
            <a:avLst/>
          </a:prstGeom>
        </p:spPr>
      </p:pic>
    </p:spTree>
    <p:extLst>
      <p:ext uri="{BB962C8B-B14F-4D97-AF65-F5344CB8AC3E}">
        <p14:creationId xmlns:p14="http://schemas.microsoft.com/office/powerpoint/2010/main" val="175030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E5AB7-AE5D-92D1-87C3-F7930CFB5251}"/>
              </a:ext>
            </a:extLst>
          </p:cNvPr>
          <p:cNvPicPr>
            <a:picLocks noChangeAspect="1"/>
          </p:cNvPicPr>
          <p:nvPr/>
        </p:nvPicPr>
        <p:blipFill>
          <a:blip r:embed="rId2"/>
          <a:stretch>
            <a:fillRect/>
          </a:stretch>
        </p:blipFill>
        <p:spPr>
          <a:xfrm>
            <a:off x="867266" y="527902"/>
            <a:ext cx="10671142" cy="5806910"/>
          </a:xfrm>
          <a:prstGeom prst="rect">
            <a:avLst/>
          </a:prstGeom>
        </p:spPr>
      </p:pic>
    </p:spTree>
    <p:extLst>
      <p:ext uri="{BB962C8B-B14F-4D97-AF65-F5344CB8AC3E}">
        <p14:creationId xmlns:p14="http://schemas.microsoft.com/office/powerpoint/2010/main" val="175740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E3B6C-DEB9-F281-F976-C2A33C18B920}"/>
              </a:ext>
            </a:extLst>
          </p:cNvPr>
          <p:cNvPicPr>
            <a:picLocks noChangeAspect="1"/>
          </p:cNvPicPr>
          <p:nvPr/>
        </p:nvPicPr>
        <p:blipFill>
          <a:blip r:embed="rId2"/>
          <a:stretch>
            <a:fillRect/>
          </a:stretch>
        </p:blipFill>
        <p:spPr>
          <a:xfrm>
            <a:off x="1649691" y="707011"/>
            <a:ext cx="9822729" cy="5703216"/>
          </a:xfrm>
          <a:prstGeom prst="rect">
            <a:avLst/>
          </a:prstGeom>
        </p:spPr>
      </p:pic>
    </p:spTree>
    <p:extLst>
      <p:ext uri="{BB962C8B-B14F-4D97-AF65-F5344CB8AC3E}">
        <p14:creationId xmlns:p14="http://schemas.microsoft.com/office/powerpoint/2010/main" val="1099739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10A72-6F10-A00E-2AA9-E1F80F5C9A46}"/>
              </a:ext>
            </a:extLst>
          </p:cNvPr>
          <p:cNvPicPr>
            <a:picLocks noChangeAspect="1"/>
          </p:cNvPicPr>
          <p:nvPr/>
        </p:nvPicPr>
        <p:blipFill>
          <a:blip r:embed="rId2"/>
          <a:stretch>
            <a:fillRect/>
          </a:stretch>
        </p:blipFill>
        <p:spPr>
          <a:xfrm>
            <a:off x="1733171" y="731285"/>
            <a:ext cx="9701541" cy="5726075"/>
          </a:xfrm>
          <a:prstGeom prst="rect">
            <a:avLst/>
          </a:prstGeom>
        </p:spPr>
      </p:pic>
    </p:spTree>
    <p:extLst>
      <p:ext uri="{BB962C8B-B14F-4D97-AF65-F5344CB8AC3E}">
        <p14:creationId xmlns:p14="http://schemas.microsoft.com/office/powerpoint/2010/main" val="196723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E5504-AAAE-BFEE-0734-59AA7DC34ED9}"/>
              </a:ext>
            </a:extLst>
          </p:cNvPr>
          <p:cNvPicPr>
            <a:picLocks noChangeAspect="1"/>
          </p:cNvPicPr>
          <p:nvPr/>
        </p:nvPicPr>
        <p:blipFill>
          <a:blip r:embed="rId2"/>
          <a:stretch>
            <a:fillRect/>
          </a:stretch>
        </p:blipFill>
        <p:spPr>
          <a:xfrm>
            <a:off x="1432875" y="678730"/>
            <a:ext cx="10303496" cy="5891752"/>
          </a:xfrm>
          <a:prstGeom prst="rect">
            <a:avLst/>
          </a:prstGeom>
        </p:spPr>
      </p:pic>
    </p:spTree>
    <p:extLst>
      <p:ext uri="{BB962C8B-B14F-4D97-AF65-F5344CB8AC3E}">
        <p14:creationId xmlns:p14="http://schemas.microsoft.com/office/powerpoint/2010/main" val="228275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29C0-9F00-2F13-01D7-B54453EB7CA7}"/>
              </a:ext>
            </a:extLst>
          </p:cNvPr>
          <p:cNvSpPr>
            <a:spLocks noGrp="1"/>
          </p:cNvSpPr>
          <p:nvPr>
            <p:ph type="title"/>
          </p:nvPr>
        </p:nvSpPr>
        <p:spPr/>
        <p:txBody>
          <a:bodyPr/>
          <a:lstStyle/>
          <a:p>
            <a:r>
              <a:rPr lang="en-IN" b="1" dirty="0"/>
              <a:t>EDA PROBLEM STATEMENTS</a:t>
            </a:r>
          </a:p>
        </p:txBody>
      </p:sp>
    </p:spTree>
    <p:extLst>
      <p:ext uri="{BB962C8B-B14F-4D97-AF65-F5344CB8AC3E}">
        <p14:creationId xmlns:p14="http://schemas.microsoft.com/office/powerpoint/2010/main" val="1723653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62CE8-67E5-2A95-0B23-1E5F1AD0E47C}"/>
              </a:ext>
            </a:extLst>
          </p:cNvPr>
          <p:cNvPicPr>
            <a:picLocks noChangeAspect="1"/>
          </p:cNvPicPr>
          <p:nvPr/>
        </p:nvPicPr>
        <p:blipFill>
          <a:blip r:embed="rId2"/>
          <a:stretch>
            <a:fillRect/>
          </a:stretch>
        </p:blipFill>
        <p:spPr>
          <a:xfrm>
            <a:off x="361949" y="419101"/>
            <a:ext cx="11619519" cy="6264504"/>
          </a:xfrm>
          <a:prstGeom prst="rect">
            <a:avLst/>
          </a:prstGeom>
        </p:spPr>
      </p:pic>
    </p:spTree>
    <p:extLst>
      <p:ext uri="{BB962C8B-B14F-4D97-AF65-F5344CB8AC3E}">
        <p14:creationId xmlns:p14="http://schemas.microsoft.com/office/powerpoint/2010/main" val="175587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E04C52-B5DA-2DDC-5828-B88407549BD4}"/>
              </a:ext>
            </a:extLst>
          </p:cNvPr>
          <p:cNvSpPr/>
          <p:nvPr/>
        </p:nvSpPr>
        <p:spPr>
          <a:xfrm>
            <a:off x="1027520" y="3556520"/>
            <a:ext cx="4100660" cy="5271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Demographic Analysis </a:t>
            </a:r>
          </a:p>
        </p:txBody>
      </p:sp>
      <p:sp>
        <p:nvSpPr>
          <p:cNvPr id="3" name="Rectangle: Rounded Corners 2">
            <a:extLst>
              <a:ext uri="{FF2B5EF4-FFF2-40B4-BE49-F238E27FC236}">
                <a16:creationId xmlns:a16="http://schemas.microsoft.com/office/drawing/2014/main" id="{0EA00580-B473-AF80-939A-71F18AEE7373}"/>
              </a:ext>
            </a:extLst>
          </p:cNvPr>
          <p:cNvSpPr/>
          <p:nvPr/>
        </p:nvSpPr>
        <p:spPr>
          <a:xfrm>
            <a:off x="1027520" y="5790724"/>
            <a:ext cx="4100660" cy="5271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Categories Analysis </a:t>
            </a:r>
          </a:p>
        </p:txBody>
      </p:sp>
      <p:sp>
        <p:nvSpPr>
          <p:cNvPr id="4" name="Rectangle: Rounded Corners 3">
            <a:extLst>
              <a:ext uri="{FF2B5EF4-FFF2-40B4-BE49-F238E27FC236}">
                <a16:creationId xmlns:a16="http://schemas.microsoft.com/office/drawing/2014/main" id="{99F3B111-3D57-EA5B-18CE-63F4B549123C}"/>
              </a:ext>
            </a:extLst>
          </p:cNvPr>
          <p:cNvSpPr/>
          <p:nvPr/>
        </p:nvSpPr>
        <p:spPr>
          <a:xfrm>
            <a:off x="5488740" y="2947995"/>
            <a:ext cx="6428312" cy="17441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This section focuses on understanding customer behavior based on demographic attributes such as first name (used as a proxy for identity), rental patterns, and spending behavior. The analysis identifies top-spending customers and their contribution to overall revenue, offering insights into high-value customer segments. These findings help in tailoring marketing strategies and enhancing customer retention by focusing on key demographics that drive the most sales and engagement in movie rentals.</a:t>
            </a:r>
            <a:endParaRPr lang="en-IN" sz="1300" dirty="0"/>
          </a:p>
        </p:txBody>
      </p:sp>
      <p:sp>
        <p:nvSpPr>
          <p:cNvPr id="5" name="Rectangle: Rounded Corners 4">
            <a:extLst>
              <a:ext uri="{FF2B5EF4-FFF2-40B4-BE49-F238E27FC236}">
                <a16:creationId xmlns:a16="http://schemas.microsoft.com/office/drawing/2014/main" id="{9F0DA16F-FD8F-556D-3737-2CC33E1FB8F8}"/>
              </a:ext>
            </a:extLst>
          </p:cNvPr>
          <p:cNvSpPr/>
          <p:nvPr/>
        </p:nvSpPr>
        <p:spPr>
          <a:xfrm>
            <a:off x="5488740" y="5194169"/>
            <a:ext cx="6428312" cy="15035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The category analysis reveals trends in genre preferences and their correlation with rental frequency and revenue contribution. By examining rental counts across different film categories, the study identifies the most in-demand genres such as Action, Sports, and Sci-Fi. This insight is critical for inventory planning and marketing focus, allowing the business to prioritize content that aligns with customer preferences and maximizes profitability.</a:t>
            </a:r>
            <a:endParaRPr lang="en-IN" sz="1300" dirty="0"/>
          </a:p>
        </p:txBody>
      </p:sp>
      <p:sp>
        <p:nvSpPr>
          <p:cNvPr id="6" name="Rectangle: Rounded Corners 5">
            <a:extLst>
              <a:ext uri="{FF2B5EF4-FFF2-40B4-BE49-F238E27FC236}">
                <a16:creationId xmlns:a16="http://schemas.microsoft.com/office/drawing/2014/main" id="{1C4DDA7D-D7E9-44C8-A534-C98B94EDBA33}"/>
              </a:ext>
            </a:extLst>
          </p:cNvPr>
          <p:cNvSpPr/>
          <p:nvPr/>
        </p:nvSpPr>
        <p:spPr>
          <a:xfrm>
            <a:off x="1027520" y="1310349"/>
            <a:ext cx="4100660" cy="52711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Staff &amp; Store Analysis </a:t>
            </a:r>
          </a:p>
        </p:txBody>
      </p:sp>
      <p:sp>
        <p:nvSpPr>
          <p:cNvPr id="8" name="Rectangle: Rounded Corners 7">
            <a:extLst>
              <a:ext uri="{FF2B5EF4-FFF2-40B4-BE49-F238E27FC236}">
                <a16:creationId xmlns:a16="http://schemas.microsoft.com/office/drawing/2014/main" id="{656B2EF7-9CA7-D08A-C8B3-B13F4FCFA41C}"/>
              </a:ext>
            </a:extLst>
          </p:cNvPr>
          <p:cNvSpPr/>
          <p:nvPr/>
        </p:nvSpPr>
        <p:spPr>
          <a:xfrm>
            <a:off x="5488740" y="701822"/>
            <a:ext cx="6428312" cy="17441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This section analyzes the impact of store operations and staff performance on rental activity. It explores variations in rental volumes across store locations and identifies the busiest rental days for each branch. The analysis also evaluates staff effectiveness in driving customer engagement and sales. Key findings highlight operational strengths and opportunities for improving store-level strategies, ensuring consistent customer service, and optimizing staff allocation to enhance business efficiency.</a:t>
            </a:r>
            <a:endParaRPr lang="en-IN" sz="1300" dirty="0"/>
          </a:p>
        </p:txBody>
      </p:sp>
    </p:spTree>
    <p:extLst>
      <p:ext uri="{BB962C8B-B14F-4D97-AF65-F5344CB8AC3E}">
        <p14:creationId xmlns:p14="http://schemas.microsoft.com/office/powerpoint/2010/main" val="2082234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C5078-84F9-7D28-9DC7-DCF5BC673B9D}"/>
              </a:ext>
            </a:extLst>
          </p:cNvPr>
          <p:cNvPicPr>
            <a:picLocks noChangeAspect="1"/>
          </p:cNvPicPr>
          <p:nvPr/>
        </p:nvPicPr>
        <p:blipFill>
          <a:blip r:embed="rId2"/>
          <a:stretch>
            <a:fillRect/>
          </a:stretch>
        </p:blipFill>
        <p:spPr>
          <a:xfrm>
            <a:off x="342900" y="361951"/>
            <a:ext cx="11582400" cy="6315074"/>
          </a:xfrm>
          <a:prstGeom prst="rect">
            <a:avLst/>
          </a:prstGeom>
        </p:spPr>
      </p:pic>
    </p:spTree>
    <p:extLst>
      <p:ext uri="{BB962C8B-B14F-4D97-AF65-F5344CB8AC3E}">
        <p14:creationId xmlns:p14="http://schemas.microsoft.com/office/powerpoint/2010/main" val="341041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CDFD8-8AE6-C03B-FBA8-652C3BB20E52}"/>
              </a:ext>
            </a:extLst>
          </p:cNvPr>
          <p:cNvPicPr>
            <a:picLocks noChangeAspect="1"/>
          </p:cNvPicPr>
          <p:nvPr/>
        </p:nvPicPr>
        <p:blipFill>
          <a:blip r:embed="rId2"/>
          <a:stretch>
            <a:fillRect/>
          </a:stretch>
        </p:blipFill>
        <p:spPr>
          <a:xfrm>
            <a:off x="400050" y="476249"/>
            <a:ext cx="11610975" cy="6181725"/>
          </a:xfrm>
          <a:prstGeom prst="rect">
            <a:avLst/>
          </a:prstGeom>
        </p:spPr>
      </p:pic>
    </p:spTree>
    <p:extLst>
      <p:ext uri="{BB962C8B-B14F-4D97-AF65-F5344CB8AC3E}">
        <p14:creationId xmlns:p14="http://schemas.microsoft.com/office/powerpoint/2010/main" val="1905405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82C37-324E-3840-13DD-AC561BCFE045}"/>
              </a:ext>
            </a:extLst>
          </p:cNvPr>
          <p:cNvPicPr>
            <a:picLocks noChangeAspect="1"/>
          </p:cNvPicPr>
          <p:nvPr/>
        </p:nvPicPr>
        <p:blipFill>
          <a:blip r:embed="rId2"/>
          <a:stretch>
            <a:fillRect/>
          </a:stretch>
        </p:blipFill>
        <p:spPr>
          <a:xfrm>
            <a:off x="457200" y="409575"/>
            <a:ext cx="11506200" cy="6267450"/>
          </a:xfrm>
          <a:prstGeom prst="rect">
            <a:avLst/>
          </a:prstGeom>
        </p:spPr>
      </p:pic>
    </p:spTree>
    <p:extLst>
      <p:ext uri="{BB962C8B-B14F-4D97-AF65-F5344CB8AC3E}">
        <p14:creationId xmlns:p14="http://schemas.microsoft.com/office/powerpoint/2010/main" val="230265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E1161-4C48-49E2-BFE4-8DC56AF5C8BF}"/>
              </a:ext>
            </a:extLst>
          </p:cNvPr>
          <p:cNvPicPr>
            <a:picLocks noChangeAspect="1"/>
          </p:cNvPicPr>
          <p:nvPr/>
        </p:nvPicPr>
        <p:blipFill>
          <a:blip r:embed="rId2"/>
          <a:stretch>
            <a:fillRect/>
          </a:stretch>
        </p:blipFill>
        <p:spPr>
          <a:xfrm>
            <a:off x="561975" y="371475"/>
            <a:ext cx="11277600" cy="6286500"/>
          </a:xfrm>
          <a:prstGeom prst="rect">
            <a:avLst/>
          </a:prstGeom>
        </p:spPr>
      </p:pic>
    </p:spTree>
    <p:extLst>
      <p:ext uri="{BB962C8B-B14F-4D97-AF65-F5344CB8AC3E}">
        <p14:creationId xmlns:p14="http://schemas.microsoft.com/office/powerpoint/2010/main" val="1423386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9CA66-0B73-6F83-0497-C2EE017DCFB6}"/>
              </a:ext>
            </a:extLst>
          </p:cNvPr>
          <p:cNvPicPr>
            <a:picLocks noChangeAspect="1"/>
          </p:cNvPicPr>
          <p:nvPr/>
        </p:nvPicPr>
        <p:blipFill>
          <a:blip r:embed="rId2"/>
          <a:stretch>
            <a:fillRect/>
          </a:stretch>
        </p:blipFill>
        <p:spPr>
          <a:xfrm>
            <a:off x="523874" y="400049"/>
            <a:ext cx="11391901" cy="6181725"/>
          </a:xfrm>
          <a:prstGeom prst="rect">
            <a:avLst/>
          </a:prstGeom>
        </p:spPr>
      </p:pic>
    </p:spTree>
    <p:extLst>
      <p:ext uri="{BB962C8B-B14F-4D97-AF65-F5344CB8AC3E}">
        <p14:creationId xmlns:p14="http://schemas.microsoft.com/office/powerpoint/2010/main" val="149614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35999-0F56-6884-6C82-F0D13769244D}"/>
              </a:ext>
            </a:extLst>
          </p:cNvPr>
          <p:cNvPicPr>
            <a:picLocks noChangeAspect="1"/>
          </p:cNvPicPr>
          <p:nvPr/>
        </p:nvPicPr>
        <p:blipFill>
          <a:blip r:embed="rId2"/>
          <a:stretch>
            <a:fillRect/>
          </a:stretch>
        </p:blipFill>
        <p:spPr>
          <a:xfrm>
            <a:off x="381000" y="314325"/>
            <a:ext cx="11537184" cy="6229350"/>
          </a:xfrm>
          <a:prstGeom prst="rect">
            <a:avLst/>
          </a:prstGeom>
        </p:spPr>
      </p:pic>
    </p:spTree>
    <p:extLst>
      <p:ext uri="{BB962C8B-B14F-4D97-AF65-F5344CB8AC3E}">
        <p14:creationId xmlns:p14="http://schemas.microsoft.com/office/powerpoint/2010/main" val="2965652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2B01A-6A1F-3E03-4EE6-6E073ADF53B0}"/>
              </a:ext>
            </a:extLst>
          </p:cNvPr>
          <p:cNvPicPr>
            <a:picLocks noChangeAspect="1"/>
          </p:cNvPicPr>
          <p:nvPr/>
        </p:nvPicPr>
        <p:blipFill>
          <a:blip r:embed="rId2"/>
          <a:stretch>
            <a:fillRect/>
          </a:stretch>
        </p:blipFill>
        <p:spPr>
          <a:xfrm>
            <a:off x="457200" y="371475"/>
            <a:ext cx="11515725" cy="6248399"/>
          </a:xfrm>
          <a:prstGeom prst="rect">
            <a:avLst/>
          </a:prstGeom>
        </p:spPr>
      </p:pic>
    </p:spTree>
    <p:extLst>
      <p:ext uri="{BB962C8B-B14F-4D97-AF65-F5344CB8AC3E}">
        <p14:creationId xmlns:p14="http://schemas.microsoft.com/office/powerpoint/2010/main" val="46739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011CC-3DBF-BCBD-D868-5FA3A1CC87D7}"/>
              </a:ext>
            </a:extLst>
          </p:cNvPr>
          <p:cNvPicPr>
            <a:picLocks noChangeAspect="1"/>
          </p:cNvPicPr>
          <p:nvPr/>
        </p:nvPicPr>
        <p:blipFill>
          <a:blip r:embed="rId2"/>
          <a:stretch>
            <a:fillRect/>
          </a:stretch>
        </p:blipFill>
        <p:spPr>
          <a:xfrm>
            <a:off x="361950" y="371476"/>
            <a:ext cx="11563350" cy="6248400"/>
          </a:xfrm>
          <a:prstGeom prst="rect">
            <a:avLst/>
          </a:prstGeom>
        </p:spPr>
      </p:pic>
    </p:spTree>
    <p:extLst>
      <p:ext uri="{BB962C8B-B14F-4D97-AF65-F5344CB8AC3E}">
        <p14:creationId xmlns:p14="http://schemas.microsoft.com/office/powerpoint/2010/main" val="401511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FE7BF-77E0-D700-9AF2-204D9ED1E2DF}"/>
              </a:ext>
            </a:extLst>
          </p:cNvPr>
          <p:cNvPicPr>
            <a:picLocks noChangeAspect="1"/>
          </p:cNvPicPr>
          <p:nvPr/>
        </p:nvPicPr>
        <p:blipFill>
          <a:blip r:embed="rId2"/>
          <a:stretch>
            <a:fillRect/>
          </a:stretch>
        </p:blipFill>
        <p:spPr>
          <a:xfrm>
            <a:off x="581026" y="323850"/>
            <a:ext cx="11172824" cy="6210300"/>
          </a:xfrm>
          <a:prstGeom prst="rect">
            <a:avLst/>
          </a:prstGeom>
        </p:spPr>
      </p:pic>
    </p:spTree>
    <p:extLst>
      <p:ext uri="{BB962C8B-B14F-4D97-AF65-F5344CB8AC3E}">
        <p14:creationId xmlns:p14="http://schemas.microsoft.com/office/powerpoint/2010/main" val="253010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39B61-0017-379E-0BF4-59A7B516106F}"/>
              </a:ext>
            </a:extLst>
          </p:cNvPr>
          <p:cNvPicPr>
            <a:picLocks noChangeAspect="1"/>
          </p:cNvPicPr>
          <p:nvPr/>
        </p:nvPicPr>
        <p:blipFill>
          <a:blip r:embed="rId2"/>
          <a:stretch>
            <a:fillRect/>
          </a:stretch>
        </p:blipFill>
        <p:spPr>
          <a:xfrm>
            <a:off x="514350" y="333375"/>
            <a:ext cx="11315700" cy="6305550"/>
          </a:xfrm>
          <a:prstGeom prst="rect">
            <a:avLst/>
          </a:prstGeom>
        </p:spPr>
      </p:pic>
    </p:spTree>
    <p:extLst>
      <p:ext uri="{BB962C8B-B14F-4D97-AF65-F5344CB8AC3E}">
        <p14:creationId xmlns:p14="http://schemas.microsoft.com/office/powerpoint/2010/main" val="390130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E3E228-F3AB-7FC6-3D01-3BB695C22B6E}"/>
              </a:ext>
            </a:extLst>
          </p:cNvPr>
          <p:cNvSpPr/>
          <p:nvPr/>
        </p:nvSpPr>
        <p:spPr>
          <a:xfrm>
            <a:off x="1489435" y="1019175"/>
            <a:ext cx="9916999" cy="15814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b="1" u="sng" dirty="0"/>
              <a:t>OBJECTIVE</a:t>
            </a:r>
            <a:r>
              <a:rPr lang="en-US" b="1" dirty="0"/>
              <a:t>:  </a:t>
            </a:r>
            <a:r>
              <a:rPr lang="en-US" sz="1600" dirty="0"/>
              <a:t>To analyze customer behavior, film preferences, and operational performance using transactional and demographic data from a movie rental firm, with the goal of uncovering data-driven insights that improve customer retention, optimize inventory, and drive revenue growth.</a:t>
            </a:r>
            <a:endParaRPr lang="en-IN" sz="1600" dirty="0"/>
          </a:p>
        </p:txBody>
      </p:sp>
      <p:sp>
        <p:nvSpPr>
          <p:cNvPr id="5" name="Rectangle: Rounded Corners 4">
            <a:extLst>
              <a:ext uri="{FF2B5EF4-FFF2-40B4-BE49-F238E27FC236}">
                <a16:creationId xmlns:a16="http://schemas.microsoft.com/office/drawing/2014/main" id="{3125484F-66DC-9DBB-45E8-B736B5D073EB}"/>
              </a:ext>
            </a:extLst>
          </p:cNvPr>
          <p:cNvSpPr/>
          <p:nvPr/>
        </p:nvSpPr>
        <p:spPr>
          <a:xfrm>
            <a:off x="1489434" y="3009900"/>
            <a:ext cx="9916999" cy="15814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b="1" u="sng" dirty="0"/>
              <a:t>ANALYTICS SCOPE</a:t>
            </a:r>
            <a:r>
              <a:rPr lang="en-US" sz="1600" b="1" dirty="0"/>
              <a:t>: </a:t>
            </a:r>
            <a:r>
              <a:rPr lang="en-US" sz="1600" dirty="0"/>
              <a:t>This analysis covers customer segmentation, rental trends, film demand, inventory utilization, and store performance across locations. It aims to identify key drivers of revenue, popular genres, peak rental periods, and operational bottlenecks to support data-informed decisions in marketing, stocking, and staffing strategies.</a:t>
            </a:r>
            <a:endParaRPr lang="en-IN" sz="1600" dirty="0"/>
          </a:p>
        </p:txBody>
      </p:sp>
      <p:sp>
        <p:nvSpPr>
          <p:cNvPr id="6" name="Rectangle: Rounded Corners 5">
            <a:extLst>
              <a:ext uri="{FF2B5EF4-FFF2-40B4-BE49-F238E27FC236}">
                <a16:creationId xmlns:a16="http://schemas.microsoft.com/office/drawing/2014/main" id="{7D3D9ECD-0A76-ADD2-7BA6-B48AFDAF1CDB}"/>
              </a:ext>
            </a:extLst>
          </p:cNvPr>
          <p:cNvSpPr/>
          <p:nvPr/>
        </p:nvSpPr>
        <p:spPr>
          <a:xfrm>
            <a:off x="1489436" y="4970183"/>
            <a:ext cx="9916998" cy="15814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b="1" u="sng" dirty="0"/>
              <a:t>GOAL</a:t>
            </a:r>
            <a:r>
              <a:rPr lang="en-IN" b="1" dirty="0"/>
              <a:t>: </a:t>
            </a:r>
            <a:r>
              <a:rPr lang="en-US" sz="1600" dirty="0"/>
              <a:t>The goal of this project is to uncover actionable insights from rental, customer, and film data to optimize inventory management, improve customer retention, and enhance revenue generation through data-backed decisions in film stocking, promotions, and staffing.</a:t>
            </a:r>
            <a:endParaRPr lang="en-IN" sz="1600" b="1" dirty="0"/>
          </a:p>
        </p:txBody>
      </p:sp>
      <p:pic>
        <p:nvPicPr>
          <p:cNvPr id="8" name="Graphic 7" descr="Database">
            <a:extLst>
              <a:ext uri="{FF2B5EF4-FFF2-40B4-BE49-F238E27FC236}">
                <a16:creationId xmlns:a16="http://schemas.microsoft.com/office/drawing/2014/main" id="{EDC540A1-03BB-820C-2923-5D7D18C283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924" y="1588417"/>
            <a:ext cx="914400" cy="791851"/>
          </a:xfrm>
          <a:prstGeom prst="rect">
            <a:avLst/>
          </a:prstGeom>
        </p:spPr>
      </p:pic>
      <p:pic>
        <p:nvPicPr>
          <p:cNvPr id="10" name="Graphic 9" descr="Bar chart">
            <a:extLst>
              <a:ext uri="{FF2B5EF4-FFF2-40B4-BE49-F238E27FC236}">
                <a16:creationId xmlns:a16="http://schemas.microsoft.com/office/drawing/2014/main" id="{80FB7792-66C4-3B2B-4F55-FFB24B859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765" y="3532695"/>
            <a:ext cx="829559" cy="699940"/>
          </a:xfrm>
          <a:prstGeom prst="rect">
            <a:avLst/>
          </a:prstGeom>
        </p:spPr>
      </p:pic>
      <p:pic>
        <p:nvPicPr>
          <p:cNvPr id="12" name="Graphic 11" descr="Bullseye">
            <a:extLst>
              <a:ext uri="{FF2B5EF4-FFF2-40B4-BE49-F238E27FC236}">
                <a16:creationId xmlns:a16="http://schemas.microsoft.com/office/drawing/2014/main" id="{6FFEE2D9-2B23-BF5B-C435-7C1E928D3E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6924" y="5385062"/>
            <a:ext cx="914400" cy="699940"/>
          </a:xfrm>
          <a:prstGeom prst="rect">
            <a:avLst/>
          </a:prstGeom>
        </p:spPr>
      </p:pic>
    </p:spTree>
    <p:extLst>
      <p:ext uri="{BB962C8B-B14F-4D97-AF65-F5344CB8AC3E}">
        <p14:creationId xmlns:p14="http://schemas.microsoft.com/office/powerpoint/2010/main" val="3339596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99A26-D661-DF20-64C3-1EBDAD9A13D1}"/>
              </a:ext>
            </a:extLst>
          </p:cNvPr>
          <p:cNvPicPr>
            <a:picLocks noChangeAspect="1"/>
          </p:cNvPicPr>
          <p:nvPr/>
        </p:nvPicPr>
        <p:blipFill>
          <a:blip r:embed="rId2"/>
          <a:stretch>
            <a:fillRect/>
          </a:stretch>
        </p:blipFill>
        <p:spPr>
          <a:xfrm>
            <a:off x="409574" y="266701"/>
            <a:ext cx="11630026" cy="6381750"/>
          </a:xfrm>
          <a:prstGeom prst="rect">
            <a:avLst/>
          </a:prstGeom>
        </p:spPr>
      </p:pic>
    </p:spTree>
    <p:extLst>
      <p:ext uri="{BB962C8B-B14F-4D97-AF65-F5344CB8AC3E}">
        <p14:creationId xmlns:p14="http://schemas.microsoft.com/office/powerpoint/2010/main" val="3804566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64A42-0617-7D80-E5B8-04E63159FDD6}"/>
              </a:ext>
            </a:extLst>
          </p:cNvPr>
          <p:cNvPicPr>
            <a:picLocks noChangeAspect="1"/>
          </p:cNvPicPr>
          <p:nvPr/>
        </p:nvPicPr>
        <p:blipFill>
          <a:blip r:embed="rId2"/>
          <a:stretch>
            <a:fillRect/>
          </a:stretch>
        </p:blipFill>
        <p:spPr>
          <a:xfrm>
            <a:off x="504825" y="314325"/>
            <a:ext cx="11420476" cy="6305550"/>
          </a:xfrm>
          <a:prstGeom prst="rect">
            <a:avLst/>
          </a:prstGeom>
        </p:spPr>
      </p:pic>
    </p:spTree>
    <p:extLst>
      <p:ext uri="{BB962C8B-B14F-4D97-AF65-F5344CB8AC3E}">
        <p14:creationId xmlns:p14="http://schemas.microsoft.com/office/powerpoint/2010/main" val="3557011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F6F2C-34E2-298C-FE84-BF4A33D8CCCB}"/>
              </a:ext>
            </a:extLst>
          </p:cNvPr>
          <p:cNvPicPr>
            <a:picLocks noChangeAspect="1"/>
          </p:cNvPicPr>
          <p:nvPr/>
        </p:nvPicPr>
        <p:blipFill>
          <a:blip r:embed="rId2"/>
          <a:stretch>
            <a:fillRect/>
          </a:stretch>
        </p:blipFill>
        <p:spPr>
          <a:xfrm>
            <a:off x="590550" y="419100"/>
            <a:ext cx="11220449" cy="6115049"/>
          </a:xfrm>
          <a:prstGeom prst="rect">
            <a:avLst/>
          </a:prstGeom>
        </p:spPr>
      </p:pic>
    </p:spTree>
    <p:extLst>
      <p:ext uri="{BB962C8B-B14F-4D97-AF65-F5344CB8AC3E}">
        <p14:creationId xmlns:p14="http://schemas.microsoft.com/office/powerpoint/2010/main" val="3443927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600E8-2D4A-3488-1CF8-4F04A98CB847}"/>
              </a:ext>
            </a:extLst>
          </p:cNvPr>
          <p:cNvPicPr>
            <a:picLocks noChangeAspect="1"/>
          </p:cNvPicPr>
          <p:nvPr/>
        </p:nvPicPr>
        <p:blipFill>
          <a:blip r:embed="rId2"/>
          <a:stretch>
            <a:fillRect/>
          </a:stretch>
        </p:blipFill>
        <p:spPr>
          <a:xfrm>
            <a:off x="544349" y="409575"/>
            <a:ext cx="11314276" cy="6191250"/>
          </a:xfrm>
          <a:prstGeom prst="rect">
            <a:avLst/>
          </a:prstGeom>
        </p:spPr>
      </p:pic>
    </p:spTree>
    <p:extLst>
      <p:ext uri="{BB962C8B-B14F-4D97-AF65-F5344CB8AC3E}">
        <p14:creationId xmlns:p14="http://schemas.microsoft.com/office/powerpoint/2010/main" val="96357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7FDF-E9E3-978A-2EE3-FF7F153876C2}"/>
              </a:ext>
            </a:extLst>
          </p:cNvPr>
          <p:cNvSpPr>
            <a:spLocks noGrp="1"/>
          </p:cNvSpPr>
          <p:nvPr>
            <p:ph type="title"/>
          </p:nvPr>
        </p:nvSpPr>
        <p:spPr>
          <a:xfrm>
            <a:off x="1123950" y="2209800"/>
            <a:ext cx="10380661" cy="1295400"/>
          </a:xfrm>
        </p:spPr>
        <p:txBody>
          <a:bodyPr>
            <a:normAutofit/>
          </a:bodyPr>
          <a:lstStyle/>
          <a:p>
            <a:pPr algn="ctr"/>
            <a:r>
              <a:rPr lang="en-IN" sz="4800" b="1" u="sng" dirty="0">
                <a:solidFill>
                  <a:schemeClr val="accent1">
                    <a:lumMod val="75000"/>
                  </a:schemeClr>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151521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10E254-36AB-CE8E-634B-41DA5128713E}"/>
              </a:ext>
            </a:extLst>
          </p:cNvPr>
          <p:cNvSpPr/>
          <p:nvPr/>
        </p:nvSpPr>
        <p:spPr>
          <a:xfrm>
            <a:off x="1284401" y="3292312"/>
            <a:ext cx="10349060" cy="14870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b="1" u="sng" dirty="0"/>
              <a:t>REPORT &amp; PRESENTATION</a:t>
            </a:r>
            <a:r>
              <a:rPr lang="en-IN" b="1" dirty="0"/>
              <a:t>:</a:t>
            </a:r>
            <a:r>
              <a:rPr lang="en-US" sz="1600" dirty="0"/>
              <a:t>The report and presentation provide a concise, data-driven overview of key business areas—customer behavior, film demand, inventory trends, and store performance. Visual charts highlight rental patterns, revenue drivers, and demographic preferences. Actionable insights are tailored for operational improvements. The content is structured for clear communication with stakeholders.</a:t>
            </a:r>
            <a:endParaRPr lang="en-IN" sz="1600" dirty="0"/>
          </a:p>
        </p:txBody>
      </p:sp>
      <p:sp>
        <p:nvSpPr>
          <p:cNvPr id="3" name="Rectangle: Rounded Corners 2">
            <a:extLst>
              <a:ext uri="{FF2B5EF4-FFF2-40B4-BE49-F238E27FC236}">
                <a16:creationId xmlns:a16="http://schemas.microsoft.com/office/drawing/2014/main" id="{14230F31-E6D5-557A-E1AB-6DE8CC040AAD}"/>
              </a:ext>
            </a:extLst>
          </p:cNvPr>
          <p:cNvSpPr/>
          <p:nvPr/>
        </p:nvSpPr>
        <p:spPr>
          <a:xfrm>
            <a:off x="1284401" y="5252301"/>
            <a:ext cx="10349060" cy="1310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b="1" u="sng" dirty="0"/>
              <a:t>POWER BI DASHBOARD</a:t>
            </a:r>
            <a:r>
              <a:rPr lang="en-IN" b="1" dirty="0"/>
              <a:t>: </a:t>
            </a:r>
            <a:r>
              <a:rPr lang="en-US" sz="1600" dirty="0"/>
              <a:t>The Power BI dashboard delivers an interactive, real-time view of rental trends, customer segments, and revenue metrics. It empowers stakeholders to monitor key KPIs, identify high-performing films and stores, and make data-backed decisions. Filters and visuals enhance usability for strategic and operational insights.</a:t>
            </a:r>
            <a:endParaRPr lang="en-IN" sz="1600" dirty="0"/>
          </a:p>
        </p:txBody>
      </p:sp>
      <p:sp>
        <p:nvSpPr>
          <p:cNvPr id="4" name="Rectangle: Rounded Corners 3">
            <a:extLst>
              <a:ext uri="{FF2B5EF4-FFF2-40B4-BE49-F238E27FC236}">
                <a16:creationId xmlns:a16="http://schemas.microsoft.com/office/drawing/2014/main" id="{B6C127EB-1209-980F-BD9B-332C2A0E1F9A}"/>
              </a:ext>
            </a:extLst>
          </p:cNvPr>
          <p:cNvSpPr/>
          <p:nvPr/>
        </p:nvSpPr>
        <p:spPr>
          <a:xfrm>
            <a:off x="1284401" y="1253765"/>
            <a:ext cx="10263435" cy="15656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b="1" u="sng" dirty="0"/>
              <a:t>INSIGHT &amp; RECOMMENDATION</a:t>
            </a:r>
            <a:r>
              <a:rPr lang="en-IN" b="1" dirty="0"/>
              <a:t>: </a:t>
            </a:r>
            <a:r>
              <a:rPr lang="en-US" sz="1600" dirty="0"/>
              <a:t>Repeat customers contribute the majority of rental revenue, emphasizing the value of loyalty programs. Action and Comedy films are most in demand, especially during weekends and evenings. Multilingual films and store-specific trends reveal demographic-driven preferences. Firms should optimize inventory, staffing, and marketing based on these data-backed insights.</a:t>
            </a:r>
            <a:endParaRPr lang="en-IN" sz="1600" b="1" dirty="0"/>
          </a:p>
        </p:txBody>
      </p:sp>
      <p:pic>
        <p:nvPicPr>
          <p:cNvPr id="11" name="Graphic 10" descr="Head with gears">
            <a:extLst>
              <a:ext uri="{FF2B5EF4-FFF2-40B4-BE49-F238E27FC236}">
                <a16:creationId xmlns:a16="http://schemas.microsoft.com/office/drawing/2014/main" id="{FCC8EFDB-A9DD-0D7D-8A28-C62C57DFB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260" y="1595487"/>
            <a:ext cx="914400" cy="732934"/>
          </a:xfrm>
          <a:prstGeom prst="rect">
            <a:avLst/>
          </a:prstGeom>
        </p:spPr>
      </p:pic>
      <p:pic>
        <p:nvPicPr>
          <p:cNvPr id="13" name="Graphic 12" descr="Presentation with bar chart">
            <a:extLst>
              <a:ext uri="{FF2B5EF4-FFF2-40B4-BE49-F238E27FC236}">
                <a16:creationId xmlns:a16="http://schemas.microsoft.com/office/drawing/2014/main" id="{2561050B-6001-6017-719B-DCD721F2F6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260" y="3669383"/>
            <a:ext cx="886516" cy="732935"/>
          </a:xfrm>
          <a:prstGeom prst="rect">
            <a:avLst/>
          </a:prstGeom>
        </p:spPr>
      </p:pic>
      <p:pic>
        <p:nvPicPr>
          <p:cNvPr id="19" name="Graphic 18" descr="Teacher">
            <a:extLst>
              <a:ext uri="{FF2B5EF4-FFF2-40B4-BE49-F238E27FC236}">
                <a16:creationId xmlns:a16="http://schemas.microsoft.com/office/drawing/2014/main" id="{31F5D680-B8CB-FBDE-3B9B-84F510A18C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376" y="5449873"/>
            <a:ext cx="886516" cy="732934"/>
          </a:xfrm>
          <a:prstGeom prst="rect">
            <a:avLst/>
          </a:prstGeom>
        </p:spPr>
      </p:pic>
    </p:spTree>
    <p:extLst>
      <p:ext uri="{BB962C8B-B14F-4D97-AF65-F5344CB8AC3E}">
        <p14:creationId xmlns:p14="http://schemas.microsoft.com/office/powerpoint/2010/main" val="27203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79CD-5267-5626-D514-AEAFC39B6364}"/>
              </a:ext>
            </a:extLst>
          </p:cNvPr>
          <p:cNvSpPr>
            <a:spLocks noGrp="1"/>
          </p:cNvSpPr>
          <p:nvPr>
            <p:ph type="title"/>
          </p:nvPr>
        </p:nvSpPr>
        <p:spPr>
          <a:xfrm>
            <a:off x="2592924" y="624110"/>
            <a:ext cx="8911687" cy="714496"/>
          </a:xfrm>
        </p:spPr>
        <p:txBody>
          <a:bodyPr>
            <a:normAutofit/>
          </a:bodyPr>
          <a:lstStyle/>
          <a:p>
            <a:r>
              <a:rPr lang="en-IN" sz="3000" b="1" u="sng" dirty="0"/>
              <a:t>ER DIAGRAM</a:t>
            </a:r>
          </a:p>
        </p:txBody>
      </p:sp>
      <p:pic>
        <p:nvPicPr>
          <p:cNvPr id="4" name="Picture 3">
            <a:extLst>
              <a:ext uri="{FF2B5EF4-FFF2-40B4-BE49-F238E27FC236}">
                <a16:creationId xmlns:a16="http://schemas.microsoft.com/office/drawing/2014/main" id="{BA2EB64A-3AD3-2096-E0F2-57486AA8D75F}"/>
              </a:ext>
            </a:extLst>
          </p:cNvPr>
          <p:cNvPicPr>
            <a:picLocks noChangeAspect="1"/>
          </p:cNvPicPr>
          <p:nvPr/>
        </p:nvPicPr>
        <p:blipFill>
          <a:blip r:embed="rId2"/>
          <a:stretch>
            <a:fillRect/>
          </a:stretch>
        </p:blipFill>
        <p:spPr>
          <a:xfrm>
            <a:off x="311085" y="1338606"/>
            <a:ext cx="11689237" cy="5382705"/>
          </a:xfrm>
          <a:prstGeom prst="rect">
            <a:avLst/>
          </a:prstGeom>
        </p:spPr>
      </p:pic>
    </p:spTree>
    <p:extLst>
      <p:ext uri="{BB962C8B-B14F-4D97-AF65-F5344CB8AC3E}">
        <p14:creationId xmlns:p14="http://schemas.microsoft.com/office/powerpoint/2010/main" val="46051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7B3A-473D-C387-DD5E-F61E683A4EE3}"/>
              </a:ext>
            </a:extLst>
          </p:cNvPr>
          <p:cNvSpPr>
            <a:spLocks noGrp="1"/>
          </p:cNvSpPr>
          <p:nvPr>
            <p:ph type="title"/>
          </p:nvPr>
        </p:nvSpPr>
        <p:spPr/>
        <p:txBody>
          <a:bodyPr>
            <a:normAutofit/>
          </a:bodyPr>
          <a:lstStyle/>
          <a:p>
            <a:r>
              <a:rPr lang="en-IN" b="1" u="sng" dirty="0"/>
              <a:t>POWER BI PROBLEM STATEMENT</a:t>
            </a:r>
          </a:p>
        </p:txBody>
      </p:sp>
    </p:spTree>
    <p:extLst>
      <p:ext uri="{BB962C8B-B14F-4D97-AF65-F5344CB8AC3E}">
        <p14:creationId xmlns:p14="http://schemas.microsoft.com/office/powerpoint/2010/main" val="999221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6877F-20D0-F0AE-23DE-B0D2E557A762}"/>
              </a:ext>
            </a:extLst>
          </p:cNvPr>
          <p:cNvPicPr>
            <a:picLocks noChangeAspect="1"/>
          </p:cNvPicPr>
          <p:nvPr/>
        </p:nvPicPr>
        <p:blipFill>
          <a:blip r:embed="rId2"/>
          <a:stretch>
            <a:fillRect/>
          </a:stretch>
        </p:blipFill>
        <p:spPr>
          <a:xfrm>
            <a:off x="556181" y="131975"/>
            <a:ext cx="11283885" cy="6466789"/>
          </a:xfrm>
          <a:prstGeom prst="rect">
            <a:avLst/>
          </a:prstGeom>
        </p:spPr>
      </p:pic>
    </p:spTree>
    <p:extLst>
      <p:ext uri="{BB962C8B-B14F-4D97-AF65-F5344CB8AC3E}">
        <p14:creationId xmlns:p14="http://schemas.microsoft.com/office/powerpoint/2010/main" val="344941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AC4B67-E10A-6480-7D89-DC07AB45886F}"/>
              </a:ext>
            </a:extLst>
          </p:cNvPr>
          <p:cNvPicPr>
            <a:picLocks noChangeAspect="1"/>
          </p:cNvPicPr>
          <p:nvPr/>
        </p:nvPicPr>
        <p:blipFill>
          <a:blip r:embed="rId2"/>
          <a:stretch>
            <a:fillRect/>
          </a:stretch>
        </p:blipFill>
        <p:spPr>
          <a:xfrm>
            <a:off x="1694497" y="700803"/>
            <a:ext cx="10079581" cy="5822545"/>
          </a:xfrm>
          <a:prstGeom prst="rect">
            <a:avLst/>
          </a:prstGeom>
        </p:spPr>
      </p:pic>
    </p:spTree>
    <p:extLst>
      <p:ext uri="{BB962C8B-B14F-4D97-AF65-F5344CB8AC3E}">
        <p14:creationId xmlns:p14="http://schemas.microsoft.com/office/powerpoint/2010/main" val="150455102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178</TotalTime>
  <Words>737</Words>
  <Application>Microsoft Office PowerPoint</Application>
  <PresentationFormat>Widescreen</PresentationFormat>
  <Paragraphs>23</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Century Gothic</vt:lpstr>
      <vt:lpstr>Wingdings 3</vt:lpstr>
      <vt:lpstr>Wisp</vt:lpstr>
      <vt:lpstr>CAPSTONE PROJECT</vt:lpstr>
      <vt:lpstr>PUBLICATION</vt:lpstr>
      <vt:lpstr>PowerPoint Presentation</vt:lpstr>
      <vt:lpstr>PowerPoint Presentation</vt:lpstr>
      <vt:lpstr>PowerPoint Presentation</vt:lpstr>
      <vt:lpstr>ER DIAGRAM</vt:lpstr>
      <vt:lpstr>POWER BI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Shukla</dc:creator>
  <cp:lastModifiedBy>Gaurav Shukla</cp:lastModifiedBy>
  <cp:revision>3</cp:revision>
  <dcterms:created xsi:type="dcterms:W3CDTF">2025-08-01T04:21:20Z</dcterms:created>
  <dcterms:modified xsi:type="dcterms:W3CDTF">2025-08-04T06:27:36Z</dcterms:modified>
</cp:coreProperties>
</file>